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74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  <p:sldId id="263" r:id="rId15"/>
    <p:sldId id="258" r:id="rId16"/>
    <p:sldId id="259" r:id="rId17"/>
    <p:sldId id="260" r:id="rId18"/>
    <p:sldId id="261" r:id="rId19"/>
    <p:sldId id="26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9D0BB-2CF3-4F7A-BBA2-DADF5202EF3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258-F117-4BDF-B93B-5D0FADFE07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4258-F117-4BDF-B93B-5D0FADFE0776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032F-B560-4498-9FB5-0C55812A4545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E75F-E27E-4B11-A606-36DB0FAD40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Сотрудничество семьи и детского сада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848472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 высшей квалификационной категории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Непомнящая Л.М.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67544" y="260648"/>
            <a:ext cx="8208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 ДОШКОЛЬНОЕ ОБРАЗОВАТЕЛЬНОЕ УЧРЕЖДЕНИЕ НОВОСИБИРСКОГО РАЙОНА НОВОСИБИРСКОЙ ОБЛАСТИ –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ДЕТСКИЙ САД «ТЕРЕМОК»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1" name="Picture 5" descr="Гифки Красивые Бабочки - 120 анимированных GIF картино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052736"/>
            <a:ext cx="1043608" cy="976817"/>
          </a:xfrm>
          <a:prstGeom prst="rect">
            <a:avLst/>
          </a:prstGeom>
          <a:noFill/>
        </p:spPr>
      </p:pic>
      <p:pic>
        <p:nvPicPr>
          <p:cNvPr id="2050" name="Picture 2" descr="C:\Users\Людмила\Documents\df9ca34659ce7b2fc40dd271e41281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89359"/>
            <a:ext cx="1800200" cy="1978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664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i="1" dirty="0" smtClean="0">
                <a:solidFill>
                  <a:schemeClr val="accent3"/>
                </a:solidFill>
              </a:rPr>
              <a:t/>
            </a:r>
            <a:br>
              <a:rPr lang="ru-RU" altLang="ru-RU" b="1" i="1" dirty="0" smtClean="0">
                <a:solidFill>
                  <a:schemeClr val="accent3"/>
                </a:solidFill>
              </a:rPr>
            </a:br>
            <a:r>
              <a:rPr lang="ru-RU" altLang="ru-RU" b="1" i="1" dirty="0" smtClean="0">
                <a:solidFill>
                  <a:schemeClr val="accent3"/>
                </a:solidFill>
              </a:rPr>
              <a:t>Говорить </a:t>
            </a:r>
            <a:r>
              <a:rPr lang="ru-RU" altLang="ru-RU" b="1" i="1" dirty="0" smtClean="0">
                <a:solidFill>
                  <a:schemeClr val="accent3"/>
                </a:solidFill>
              </a:rPr>
              <a:t>– значит делать!</a:t>
            </a:r>
            <a:r>
              <a:rPr lang="ru-RU" altLang="ru-RU" dirty="0" smtClean="0">
                <a:solidFill>
                  <a:schemeClr val="accent3"/>
                </a:solidFill>
              </a:rPr>
              <a:t> </a:t>
            </a:r>
            <a:br>
              <a:rPr lang="ru-RU" altLang="ru-RU" dirty="0" smtClean="0">
                <a:solidFill>
                  <a:schemeClr val="accent3"/>
                </a:solidFill>
              </a:rPr>
            </a:br>
            <a:endParaRPr lang="ru-RU" altLang="ru-RU" dirty="0" smtClean="0">
              <a:solidFill>
                <a:schemeClr val="accent3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14313" y="1412776"/>
            <a:ext cx="8472487" cy="544522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dirty="0" smtClean="0"/>
              <a:t>Четко осознавайте, что вы хотите сделать  по отношению к родителям этим разговором: </a:t>
            </a:r>
            <a:r>
              <a:rPr lang="ru-RU" altLang="ru-RU" i="1" dirty="0" smtClean="0">
                <a:solidFill>
                  <a:srgbClr val="C00000"/>
                </a:solidFill>
              </a:rPr>
              <a:t>Расстроить? Настроить? Убедить? Повысить ответственность?  Сделать своим союзником? </a:t>
            </a:r>
          </a:p>
          <a:p>
            <a:pPr eaLnBrk="1" hangingPunct="1"/>
            <a:r>
              <a:rPr lang="ru-RU" altLang="ru-RU" dirty="0" smtClean="0"/>
              <a:t>Помните о контексте, подтексте, своих интонациях.</a:t>
            </a:r>
          </a:p>
          <a:p>
            <a:pPr eaLnBrk="1" hangingPunct="1"/>
            <a:r>
              <a:rPr lang="ru-RU" altLang="ru-RU" dirty="0" smtClean="0"/>
              <a:t>Помните, что вы – не начальник и не подчиненный, не классный руководитель и не мать  для взрослых людей, чьих детей Вы обучаете и воспитываете.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1511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3"/>
                </a:solidFill>
              </a:rPr>
              <a:t> Подсказки </a:t>
            </a:r>
            <a:r>
              <a:rPr lang="ru-RU" sz="3600" b="1" dirty="0" smtClean="0">
                <a:solidFill>
                  <a:schemeClr val="accent3"/>
                </a:solidFill>
              </a:rPr>
              <a:t>для совершенствования переговоров с родителями </a:t>
            </a:r>
            <a:endParaRPr lang="ru-RU" sz="3600" dirty="0">
              <a:solidFill>
                <a:schemeClr val="accent3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285750" y="1785938"/>
            <a:ext cx="8401050" cy="4786312"/>
          </a:xfrm>
        </p:spPr>
        <p:txBody>
          <a:bodyPr/>
          <a:lstStyle/>
          <a:p>
            <a:pPr eaLnBrk="1" hangingPunct="1"/>
            <a:r>
              <a:rPr lang="ru-RU" altLang="ru-RU" sz="3600" dirty="0" smtClean="0"/>
              <a:t>Не настаивайте на своей точке зрения</a:t>
            </a:r>
          </a:p>
          <a:p>
            <a:pPr eaLnBrk="1" hangingPunct="1"/>
            <a:r>
              <a:rPr lang="ru-RU" altLang="ru-RU" sz="3600" dirty="0" smtClean="0"/>
              <a:t>Настаивайте на необходимости разрешения ситуации и удержании ее под контролем</a:t>
            </a:r>
          </a:p>
          <a:p>
            <a:pPr eaLnBrk="1" hangingPunct="1"/>
            <a:r>
              <a:rPr lang="ru-RU" altLang="ru-RU" sz="3600" dirty="0" smtClean="0"/>
              <a:t>Не увеличивайте  сопротивление родителей, не подкрепляйте их неконструктивную позицию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i="1" smtClean="0"/>
              <a:t> </a:t>
            </a:r>
            <a:r>
              <a:rPr lang="ru-RU" altLang="ru-RU" sz="3200" b="1" i="1" smtClean="0">
                <a:solidFill>
                  <a:srgbClr val="C00000"/>
                </a:solidFill>
              </a:rPr>
              <a:t>Ребенку свойственно воспринимать ситуацию субъективно</a:t>
            </a:r>
            <a:endParaRPr lang="ru-RU" altLang="ru-RU" sz="3200" smtClean="0">
              <a:solidFill>
                <a:srgbClr val="C00000"/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357188" y="1600200"/>
            <a:ext cx="8329612" cy="5043488"/>
          </a:xfrm>
        </p:spPr>
        <p:txBody>
          <a:bodyPr/>
          <a:lstStyle/>
          <a:p>
            <a:pPr algn="just" eaLnBrk="1" hangingPunct="1"/>
            <a:r>
              <a:rPr lang="ru-RU" altLang="ru-RU" smtClean="0"/>
              <a:t>Ребенок, отрицающий свою вину не лжет, а заблуждается. </a:t>
            </a:r>
          </a:p>
          <a:p>
            <a:pPr algn="just" eaLnBrk="1" hangingPunct="1"/>
            <a:r>
              <a:rPr lang="ru-RU" altLang="ru-RU" smtClean="0"/>
              <a:t> Взрослым надо уметь сделать так, чтобы каждый ребенок извлек  адекватный социальный опыт из любого происшествия. </a:t>
            </a:r>
          </a:p>
          <a:p>
            <a:pPr algn="just" eaLnBrk="1" hangingPunct="1"/>
            <a:r>
              <a:rPr lang="ru-RU" altLang="ru-RU" smtClean="0"/>
              <a:t>Опыт соблюдения правил поведения в  школе – важнейшая часть опыта взаимодействия с общественными институтами порядка.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Обсуждать в разговоре с родителями поступки только их собственного ребенка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214313" y="1714500"/>
            <a:ext cx="8472487" cy="5143500"/>
          </a:xfrm>
        </p:spPr>
        <p:txBody>
          <a:bodyPr/>
          <a:lstStyle/>
          <a:p>
            <a:pPr eaLnBrk="1" hangingPunct="1"/>
            <a:r>
              <a:rPr lang="ru-RU" altLang="ru-RU" smtClean="0"/>
              <a:t>Одна из ваших общих с родителями задач – </a:t>
            </a:r>
            <a:r>
              <a:rPr lang="ru-RU" altLang="ru-RU" b="1" i="1" smtClean="0"/>
              <a:t>научить ребенка моделям поведения в сложных для него ситуациях</a:t>
            </a:r>
          </a:p>
          <a:p>
            <a:pPr eaLnBrk="1" hangingPunct="1"/>
            <a:r>
              <a:rPr lang="ru-RU" altLang="ru-RU" smtClean="0"/>
              <a:t>Каждый родитель совместно с учителем может решать эту проблему только по отношению к собственному ребенку</a:t>
            </a:r>
          </a:p>
          <a:p>
            <a:pPr eaLnBrk="1" hangingPunct="1"/>
            <a:r>
              <a:rPr lang="ru-RU" altLang="ru-RU" smtClean="0"/>
              <a:t>Твердо останавливайте попытки вовлечь в обсуждение поведение других детей.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Разговор с эмоционально возбужденным родителем</a:t>
            </a:r>
          </a:p>
        </p:txBody>
      </p:sp>
      <p:pic>
        <p:nvPicPr>
          <p:cNvPr id="18435" name="Picture 2" descr="D:\Мои документы\Мои рисунки\конфликт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05013" y="1647825"/>
            <a:ext cx="4781550" cy="478155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Будьте как скала:  терпеливы, ответственны, спокойны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357188" y="2000250"/>
            <a:ext cx="8329612" cy="4572000"/>
          </a:xfrm>
        </p:spPr>
        <p:txBody>
          <a:bodyPr rtlCol="0">
            <a:normAutofit fontScale="925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Не поддавайтесь на эмоциональные всплески, манипуляции и провокации со стороны родителей.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Помните, что через 10 минут эмоция партнера  уляжется, </a:t>
            </a:r>
            <a:r>
              <a:rPr lang="ru-RU" sz="2800" b="1" dirty="0" smtClean="0"/>
              <a:t>если ее не подпитывать сопротивлением.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Помните, что Вы можете эмоционально поддержать собеседника, чтобы снизить  его негативное состояние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Помните, что через 10 минут вы будете иметь возможность прервать общение и перевести его в официальную плоскость – в кабинете третейского судьи.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Как защититься от эмоциональной агрессии?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dirty="0" smtClean="0"/>
              <a:t> считайте про себя до 10,</a:t>
            </a:r>
          </a:p>
          <a:p>
            <a:pPr algn="just" eaLnBrk="1" hangingPunct="1"/>
            <a:r>
              <a:rPr lang="ru-RU" altLang="ru-RU" dirty="0" smtClean="0"/>
              <a:t> читайте про себя стихи,</a:t>
            </a:r>
          </a:p>
          <a:p>
            <a:pPr algn="just" eaLnBrk="1" hangingPunct="1"/>
            <a:r>
              <a:rPr lang="ru-RU" altLang="ru-RU" dirty="0" smtClean="0"/>
              <a:t> ставьте себя на место родителей,</a:t>
            </a:r>
          </a:p>
          <a:p>
            <a:pPr algn="just" eaLnBrk="1" hangingPunct="1"/>
            <a:r>
              <a:rPr lang="ru-RU" altLang="ru-RU" dirty="0" smtClean="0"/>
              <a:t> воспринимайте ситуацию как разговор с человеком в аффекте,</a:t>
            </a:r>
          </a:p>
          <a:p>
            <a:pPr algn="just" eaLnBrk="1" hangingPunct="1"/>
            <a:r>
              <a:rPr lang="ru-RU" altLang="ru-RU" dirty="0" smtClean="0"/>
              <a:t> переведите взгляд внутрь себя, поработайте со своим ресурсным состоянием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Основа сотрудничества - переговоры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Говорите о проблеме взаимодействия коротко, прямо и ясно – это первый шаг к партнерству.</a:t>
            </a:r>
          </a:p>
          <a:p>
            <a:pPr eaLnBrk="1" hangingPunct="1"/>
            <a:r>
              <a:rPr lang="ru-RU" altLang="ru-RU" smtClean="0"/>
              <a:t> Приглашайте родителей к обсуждению путей решения проблемы</a:t>
            </a:r>
          </a:p>
          <a:p>
            <a:pPr eaLnBrk="1" hangingPunct="1"/>
            <a:r>
              <a:rPr lang="ru-RU" altLang="ru-RU" smtClean="0"/>
              <a:t>  Говорить внутренне твердо, но чрезвычайно доброжелательно по форме.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29612" cy="15827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Подсказки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совершенствования переговоров с родителями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28625" y="2000250"/>
            <a:ext cx="8258175" cy="4500563"/>
          </a:xfrm>
        </p:spPr>
        <p:txBody>
          <a:bodyPr/>
          <a:lstStyle/>
          <a:p>
            <a:pPr algn="just" eaLnBrk="1" hangingPunct="1"/>
            <a:r>
              <a:rPr lang="ru-RU" altLang="ru-RU" sz="2800" smtClean="0"/>
              <a:t>Покажите свою доброжелательность по отношению к ребенку, свое понимание причин его поведения, что однако не снижает ответственности за совершенный проступок.</a:t>
            </a:r>
          </a:p>
          <a:p>
            <a:pPr algn="just" eaLnBrk="1" hangingPunct="1"/>
            <a:r>
              <a:rPr lang="ru-RU" altLang="ru-RU" sz="2800" smtClean="0"/>
              <a:t>Твердо придерживайтесь обсуждаемой с родителями проблемы: проблема -  не ребенок, а его поступок или привычное поведение</a:t>
            </a:r>
          </a:p>
          <a:p>
            <a:pPr algn="just" eaLnBrk="1" hangingPunct="1"/>
            <a:r>
              <a:rPr lang="ru-RU" altLang="ru-RU" sz="2800" smtClean="0"/>
              <a:t>Старайтесь четко выделять и формулировать проблему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chemeClr val="accent3"/>
                </a:solidFill>
              </a:rPr>
              <a:t>Если ситуация не меняется к лучшему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472487" cy="53578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испытываю трудности  … (ваши чувства)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 вижу, что … (ваша точка зрения)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Какова ваша точка зрения, что нужно изменить, чтобы ситуация стала лучше? 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приглашение к диалогу)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предлагаю вначале зафиксировать все предложения и затем обсудить их, чтобы выбрать оптимальные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(организация диалога и разделение ответственности)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Предлагаю принять эти идеи и письменно оформить их в виде взаимных обязательств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(принятие внутренних правил  сотрудничества педагога с родителями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решения проблемы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smtClean="0">
                <a:solidFill>
                  <a:srgbClr val="C00000"/>
                </a:solidFill>
              </a:rPr>
              <a:t>Педагогам важно и нужно, чтобы родители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5114925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Были их союзниками в преодолении трудностей в обучении ребенка (поддерживали, помогали, контролировали, верили)</a:t>
            </a:r>
            <a:endParaRPr lang="ru-RU" altLang="ru-RU" sz="2000" smtClean="0"/>
          </a:p>
          <a:p>
            <a:pPr eaLnBrk="1" hangingPunct="1"/>
            <a:r>
              <a:rPr lang="ru-RU" altLang="ru-RU" sz="2000" b="1" smtClean="0"/>
              <a:t>«Правильно» (адекватно) оценивали способности ребенка и не ставили бы перед ним и педагогами недостижимых задач</a:t>
            </a:r>
            <a:endParaRPr lang="ru-RU" altLang="ru-RU" sz="2000" smtClean="0"/>
          </a:p>
          <a:p>
            <a:pPr eaLnBrk="1" hangingPunct="1"/>
            <a:r>
              <a:rPr lang="ru-RU" altLang="ru-RU" sz="2000" b="1" smtClean="0"/>
              <a:t>Меньше  конфликтовали  бы с педагогами, другими родителями, собственными детьми и чужими детьми</a:t>
            </a:r>
            <a:endParaRPr lang="ru-RU" altLang="ru-RU" sz="2000" smtClean="0"/>
          </a:p>
          <a:p>
            <a:pPr eaLnBrk="1" hangingPunct="1"/>
            <a:r>
              <a:rPr lang="ru-RU" altLang="ru-RU" sz="2000" b="1" smtClean="0"/>
              <a:t>Больше бы знали о своем ребенке, больше интересовались его жизнью</a:t>
            </a:r>
            <a:endParaRPr lang="ru-RU" altLang="ru-RU" sz="2000" smtClean="0"/>
          </a:p>
          <a:p>
            <a:pPr eaLnBrk="1" hangingPunct="1"/>
            <a:r>
              <a:rPr lang="ru-RU" altLang="ru-RU" sz="2000" b="1" smtClean="0"/>
              <a:t>Были бы подлинно ответственными и вовремя предпринимали необходимые действия (обследование, лечение, коррекционные занятия)</a:t>
            </a:r>
            <a:endParaRPr lang="ru-RU" altLang="ru-RU" sz="2000" smtClean="0"/>
          </a:p>
          <a:p>
            <a:pPr eaLnBrk="1" hangingPunct="1"/>
            <a:r>
              <a:rPr lang="ru-RU" altLang="ru-RU" sz="2000" b="1" smtClean="0"/>
              <a:t>Больше бы информировали педагогов об индивидуальных особенностях детей</a:t>
            </a:r>
            <a:endParaRPr lang="ru-RU" altLang="ru-RU" sz="2000" smtClean="0"/>
          </a:p>
          <a:p>
            <a:pPr eaLnBrk="1" hangingPunct="1"/>
            <a:r>
              <a:rPr lang="ru-RU" altLang="ru-RU" sz="2000" b="1" smtClean="0"/>
              <a:t>Разговаривали бы с педагогами на «одном» языке, больше бы доверяли педагогам.</a:t>
            </a:r>
            <a:endParaRPr lang="ru-RU" altLang="ru-RU" sz="2000" smtClean="0"/>
          </a:p>
          <a:p>
            <a:pPr eaLnBrk="1" hangingPunct="1"/>
            <a:endParaRPr lang="ru-RU" altLang="ru-RU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01050" cy="1725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Сотрудничество семьи и детского сада: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вместе против проблемы,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а не против друг друга.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5123" name="Содержимое 3" descr="сотрудничество 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7750" y="2151063"/>
            <a:ext cx="4000500" cy="3000375"/>
          </a:xfrm>
        </p:spPr>
      </p:pic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428625" y="2214563"/>
            <a:ext cx="4286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3600" i="1">
                <a:latin typeface="Calibri" pitchFamily="34" charset="0"/>
              </a:rPr>
              <a:t>Когда люди объединяются – они могут гораздо больше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142875" y="5214938"/>
            <a:ext cx="8786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Calibri" pitchFamily="34" charset="0"/>
              </a:rPr>
              <a:t>Взаимное принятие, понимание, уважение, поддержка, взаимопомощь, согласованные действия, установленные договоренности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29612" cy="1654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Основные задачи образовательной организации по взаимодействию с родителями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2143125"/>
            <a:ext cx="8472487" cy="45720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Своевременно, убедительно, доступно </a:t>
            </a:r>
            <a:r>
              <a:rPr lang="ru-RU" altLang="ru-RU" sz="2800" b="1" smtClean="0">
                <a:solidFill>
                  <a:srgbClr val="C00000"/>
                </a:solidFill>
              </a:rPr>
              <a:t>разъяснять важную для родителей информацию </a:t>
            </a:r>
          </a:p>
          <a:p>
            <a:pPr eaLnBrk="1" hangingPunct="1"/>
            <a:r>
              <a:rPr lang="ru-RU" altLang="ru-RU" sz="2800" smtClean="0"/>
              <a:t>Повышать родительскую компетентность и ответственность</a:t>
            </a:r>
          </a:p>
          <a:p>
            <a:pPr eaLnBrk="1" hangingPunct="1"/>
            <a:r>
              <a:rPr lang="ru-RU" altLang="ru-RU" sz="2800" smtClean="0"/>
              <a:t>Вовлекать родителей в управление ОО</a:t>
            </a:r>
          </a:p>
          <a:p>
            <a:pPr eaLnBrk="1" hangingPunct="1"/>
            <a:r>
              <a:rPr lang="ru-RU" altLang="ru-RU" sz="2800" smtClean="0"/>
              <a:t>Вовлекать родителей в совместную с детьми деятельность</a:t>
            </a:r>
          </a:p>
          <a:p>
            <a:pPr eaLnBrk="1" hangingPunct="1"/>
            <a:r>
              <a:rPr lang="ru-RU" altLang="ru-RU" sz="2800" smtClean="0"/>
              <a:t>Корректировать воспитательную практику в отдельных семьях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Что необходимо в современных условиях?</a:t>
            </a:r>
          </a:p>
        </p:txBody>
      </p:sp>
      <p:pic>
        <p:nvPicPr>
          <p:cNvPr id="3074" name="Picture 2" descr="http://moscow.lider-mice.ru/wp-content/uploads/sites/15/2017/08/corporate_cultu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88840"/>
            <a:ext cx="3960440" cy="4526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C00000"/>
                </a:solidFill>
              </a:rPr>
              <a:t>Два подхода – две парадигмы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Позиция детского сада</a:t>
            </a:r>
          </a:p>
          <a:p>
            <a:pPr eaLnBrk="1" hangingPunct="1"/>
            <a:r>
              <a:rPr lang="ru-RU" altLang="ru-RU" dirty="0" smtClean="0"/>
              <a:t>Позиция родителей</a:t>
            </a:r>
          </a:p>
          <a:p>
            <a:pPr eaLnBrk="1" hangingPunct="1"/>
            <a:r>
              <a:rPr lang="ru-RU" altLang="ru-RU" dirty="0" smtClean="0"/>
              <a:t>Цели и задачи педагогов</a:t>
            </a:r>
          </a:p>
          <a:p>
            <a:pPr eaLnBrk="1" hangingPunct="1"/>
            <a:r>
              <a:rPr lang="ru-RU" altLang="ru-RU" dirty="0" smtClean="0"/>
              <a:t>Ожидаемый результат</a:t>
            </a:r>
          </a:p>
          <a:p>
            <a:pPr eaLnBrk="1" hangingPunct="1"/>
            <a:r>
              <a:rPr lang="ru-RU" altLang="ru-RU" dirty="0" smtClean="0"/>
              <a:t>Формы и методы работы</a:t>
            </a:r>
          </a:p>
          <a:p>
            <a:pPr eaLnBrk="1" hangingPunct="1"/>
            <a:r>
              <a:rPr lang="ru-RU" altLang="ru-RU" dirty="0" smtClean="0"/>
              <a:t>Правила (кто определяет)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138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200" b="1" dirty="0" smtClean="0"/>
              <a:t/>
            </a:r>
            <a:br>
              <a:rPr lang="ru-RU" sz="4200" b="1" dirty="0" smtClean="0"/>
            </a:br>
            <a:r>
              <a:rPr lang="ru-RU" sz="4200" b="1" dirty="0" smtClean="0">
                <a:solidFill>
                  <a:schemeClr val="accent3"/>
                </a:solidFill>
              </a:rPr>
              <a:t>Парадигма взаимодействия детского сада с родителями</a:t>
            </a:r>
            <a:r>
              <a:rPr lang="ru-RU" sz="4200" b="1" dirty="0" smtClean="0"/>
              <a:t/>
            </a:r>
            <a:br>
              <a:rPr lang="ru-RU" sz="4200" b="1" dirty="0" smtClean="0"/>
            </a:br>
            <a:endParaRPr lang="ru-RU" sz="4200" b="1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363272" cy="45386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Цель </a:t>
            </a:r>
            <a:r>
              <a:rPr lang="ru-RU" sz="2400" dirty="0" smtClean="0"/>
              <a:t>–  сотрудничество (</a:t>
            </a:r>
            <a:r>
              <a:rPr lang="ru-RU" sz="2400" dirty="0" err="1" smtClean="0"/>
              <a:t>взаимопринятие</a:t>
            </a:r>
            <a:r>
              <a:rPr lang="ru-RU" sz="2400" dirty="0" smtClean="0"/>
              <a:t>,  </a:t>
            </a:r>
            <a:r>
              <a:rPr lang="ru-RU" sz="2400" dirty="0" err="1" smtClean="0"/>
              <a:t>взаимоподдержка</a:t>
            </a:r>
            <a:r>
              <a:rPr lang="ru-RU" sz="2400" dirty="0" smtClean="0"/>
              <a:t>, взаимопомощь).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Позиция детского сада</a:t>
            </a:r>
            <a:r>
              <a:rPr lang="ru-RU" sz="2400" dirty="0" smtClean="0"/>
              <a:t>: равноправный партнер семьи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Ожидаемые результаты</a:t>
            </a:r>
            <a:r>
              <a:rPr lang="ru-RU" sz="2400" dirty="0" smtClean="0"/>
              <a:t>: возрастающее доверие между родителями и ДОУ, взаимное признание ответственности, усиление уверенности в необходимости расширения взаимодействия.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Формы</a:t>
            </a:r>
            <a:r>
              <a:rPr lang="ru-RU" sz="2400" dirty="0" smtClean="0"/>
              <a:t>: индивидуальные встречи, консультации, обмен информацией, совместные воспитательные </a:t>
            </a:r>
            <a:r>
              <a:rPr lang="ru-RU" sz="2400" b="1" i="1" dirty="0" smtClean="0"/>
              <a:t>события.</a:t>
            </a:r>
            <a:r>
              <a:rPr lang="ru-RU" sz="240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Правила:</a:t>
            </a:r>
            <a:r>
              <a:rPr lang="ru-RU" sz="2400" dirty="0" smtClean="0"/>
              <a:t> устанавливаются совместно.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Место и время</a:t>
            </a:r>
            <a:r>
              <a:rPr lang="ru-RU" sz="2400" dirty="0" smtClean="0"/>
              <a:t>: закреплено правилами и предсказуемо.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Эмоции</a:t>
            </a:r>
            <a:r>
              <a:rPr lang="ru-RU" sz="2400" dirty="0" smtClean="0"/>
              <a:t>:  взаимного удовлетворения.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</p:txBody>
      </p:sp>
      <p:pic>
        <p:nvPicPr>
          <p:cNvPr id="11268" name="Picture 6" descr="F:\ОЦСППО\ОЦДиК-общее\логотип исп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5" y="5715000"/>
            <a:ext cx="1289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C00000"/>
                </a:solidFill>
              </a:rPr>
              <a:t>Трудный разговор с родителями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70912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Какой разговор с родителями труден для них?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 провести разговор, чтобы родители захотели и помогли педагогу решать проблемы ребенка?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Какие беседы с родителями трудны для педагога?</a:t>
            </a:r>
          </a:p>
        </p:txBody>
      </p:sp>
      <p:pic>
        <p:nvPicPr>
          <p:cNvPr id="1026" name="Picture 2" descr="C:\Users\Людмила\Documents\ecccd82ff0535015b468778616fa7c64__-!900x600__i24880-icon-original-762420-768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895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Что недопустимо при «трудном» разговоре?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14313" y="1412776"/>
            <a:ext cx="8472487" cy="5445224"/>
          </a:xfrm>
        </p:spPr>
        <p:txBody>
          <a:bodyPr/>
          <a:lstStyle/>
          <a:p>
            <a:pPr eaLnBrk="1" hangingPunct="1"/>
            <a:r>
              <a:rPr lang="ru-RU" altLang="ru-RU" sz="2800" dirty="0" smtClean="0"/>
              <a:t>Упреки</a:t>
            </a:r>
          </a:p>
          <a:p>
            <a:pPr eaLnBrk="1" hangingPunct="1"/>
            <a:r>
              <a:rPr lang="ru-RU" altLang="ru-RU" sz="2800" dirty="0" smtClean="0"/>
              <a:t> Осуждение</a:t>
            </a:r>
            <a:endParaRPr lang="ru-RU" altLang="ru-RU" sz="2800" b="1" i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2800" dirty="0" smtClean="0"/>
              <a:t>Риторические вопросы, вопросы-ловушки</a:t>
            </a:r>
            <a:endParaRPr lang="ru-RU" altLang="ru-RU" sz="2800" b="1" i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2800" dirty="0" smtClean="0"/>
              <a:t>Нотации, мораль</a:t>
            </a:r>
          </a:p>
          <a:p>
            <a:pPr eaLnBrk="1" hangingPunct="1"/>
            <a:r>
              <a:rPr lang="ru-RU" altLang="ru-RU" sz="2800" dirty="0" smtClean="0"/>
              <a:t>Подозрения</a:t>
            </a:r>
            <a:endParaRPr lang="ru-RU" altLang="ru-RU" sz="2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2800" dirty="0" smtClean="0"/>
              <a:t>Негативные прогнозы </a:t>
            </a:r>
            <a:endParaRPr lang="ru-RU" altLang="ru-RU" sz="2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2800" dirty="0" smtClean="0"/>
              <a:t>Шантаж </a:t>
            </a:r>
            <a:endParaRPr lang="ru-RU" altLang="ru-RU" sz="2800" b="1" i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2800" dirty="0" smtClean="0"/>
              <a:t>Сарказм</a:t>
            </a:r>
          </a:p>
          <a:p>
            <a:pPr eaLnBrk="1" hangingPunct="1"/>
            <a:r>
              <a:rPr lang="ru-RU" altLang="ru-RU" sz="2800" dirty="0" smtClean="0"/>
              <a:t>Унизительные  или двусмысленные высказывания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2800" b="1" dirty="0" smtClean="0">
                <a:solidFill>
                  <a:srgbClr val="C00000"/>
                </a:solidFill>
              </a:rPr>
              <a:t> </a:t>
            </a:r>
            <a:r>
              <a:rPr lang="ru-RU" altLang="ru-RU" sz="2800" b="1" i="1" dirty="0" smtClean="0">
                <a:solidFill>
                  <a:srgbClr val="C00000"/>
                </a:solidFill>
              </a:rPr>
              <a:t>Что еще?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871</Words>
  <Application>Microsoft Office PowerPoint</Application>
  <PresentationFormat>Экран (4:3)</PresentationFormat>
  <Paragraphs>95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Сотрудничество семьи и детского сада</vt:lpstr>
      <vt:lpstr>Педагогам важно и нужно, чтобы родители</vt:lpstr>
      <vt:lpstr>  Сотрудничество семьи и детского сада: вместе против проблемы,  а не против друг друга.   </vt:lpstr>
      <vt:lpstr>Основные задачи образовательной организации по взаимодействию с родителями</vt:lpstr>
      <vt:lpstr>Что необходимо в современных условиях?</vt:lpstr>
      <vt:lpstr>Два подхода – две парадигмы</vt:lpstr>
      <vt:lpstr> Парадигма взаимодействия детского сада с родителями </vt:lpstr>
      <vt:lpstr>Трудный разговор с родителями</vt:lpstr>
      <vt:lpstr>Что недопустимо при «трудном» разговоре?</vt:lpstr>
      <vt:lpstr> Говорить – значит делать!  </vt:lpstr>
      <vt:lpstr> Подсказки для совершенствования переговоров с родителями </vt:lpstr>
      <vt:lpstr> Ребенку свойственно воспринимать ситуацию субъективно</vt:lpstr>
      <vt:lpstr>Обсуждать в разговоре с родителями поступки только их собственного ребенка</vt:lpstr>
      <vt:lpstr>Разговор с эмоционально возбужденным родителем</vt:lpstr>
      <vt:lpstr>Будьте как скала:  терпеливы, ответственны, спокойны</vt:lpstr>
      <vt:lpstr>Как защититься от эмоциональной агрессии?</vt:lpstr>
      <vt:lpstr>Основа сотрудничества - переговоры</vt:lpstr>
      <vt:lpstr>Подсказки для совершенствования переговоров с родителями </vt:lpstr>
      <vt:lpstr>Если ситуация не меняется к лучшему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</dc:title>
  <dc:creator>Людмила</dc:creator>
  <cp:lastModifiedBy>Людмила</cp:lastModifiedBy>
  <cp:revision>7</cp:revision>
  <dcterms:created xsi:type="dcterms:W3CDTF">2022-10-22T00:24:35Z</dcterms:created>
  <dcterms:modified xsi:type="dcterms:W3CDTF">2022-11-03T16:36:45Z</dcterms:modified>
</cp:coreProperties>
</file>