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0" r:id="rId5"/>
    <p:sldId id="282" r:id="rId6"/>
    <p:sldId id="283" r:id="rId7"/>
    <p:sldId id="262" r:id="rId8"/>
    <p:sldId id="266" r:id="rId9"/>
    <p:sldId id="302" r:id="rId10"/>
    <p:sldId id="265" r:id="rId11"/>
    <p:sldId id="301" r:id="rId12"/>
    <p:sldId id="275" r:id="rId13"/>
    <p:sldId id="303" r:id="rId14"/>
    <p:sldId id="264" r:id="rId15"/>
    <p:sldId id="263" r:id="rId16"/>
    <p:sldId id="281" r:id="rId17"/>
    <p:sldId id="285" r:id="rId18"/>
    <p:sldId id="270" r:id="rId19"/>
    <p:sldId id="269" r:id="rId20"/>
    <p:sldId id="272" r:id="rId21"/>
    <p:sldId id="274" r:id="rId22"/>
    <p:sldId id="279" r:id="rId23"/>
    <p:sldId id="277" r:id="rId24"/>
    <p:sldId id="286" r:id="rId25"/>
    <p:sldId id="276" r:id="rId26"/>
    <p:sldId id="288" r:id="rId27"/>
    <p:sldId id="291" r:id="rId28"/>
    <p:sldId id="293" r:id="rId29"/>
    <p:sldId id="295" r:id="rId30"/>
    <p:sldId id="296" r:id="rId31"/>
    <p:sldId id="29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6263-0327-4EA0-A765-BB7D0F824751}" type="datetimeFigureOut">
              <a:rPr lang="ru-RU" smtClean="0"/>
              <a:pPr/>
              <a:t>10.08.2022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345C-6BE1-4CAC-88A2-5759F48D0A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6263-0327-4EA0-A765-BB7D0F824751}" type="datetimeFigureOut">
              <a:rPr lang="ru-RU" smtClean="0"/>
              <a:pPr/>
              <a:t>10.08.2022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345C-6BE1-4CAC-88A2-5759F48D0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6263-0327-4EA0-A765-BB7D0F824751}" type="datetimeFigureOut">
              <a:rPr lang="ru-RU" smtClean="0"/>
              <a:pPr/>
              <a:t>10.08.2022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345C-6BE1-4CAC-88A2-5759F48D0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6263-0327-4EA0-A765-BB7D0F824751}" type="datetimeFigureOut">
              <a:rPr lang="ru-RU" smtClean="0"/>
              <a:pPr/>
              <a:t>10.08.2022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345C-6BE1-4CAC-88A2-5759F48D0A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6263-0327-4EA0-A765-BB7D0F824751}" type="datetimeFigureOut">
              <a:rPr lang="ru-RU" smtClean="0"/>
              <a:pPr/>
              <a:t>10.08.2022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345C-6BE1-4CAC-88A2-5759F48D0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6263-0327-4EA0-A765-BB7D0F824751}" type="datetimeFigureOut">
              <a:rPr lang="ru-RU" smtClean="0"/>
              <a:pPr/>
              <a:t>10.08.2022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345C-6BE1-4CAC-88A2-5759F48D0A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6263-0327-4EA0-A765-BB7D0F824751}" type="datetimeFigureOut">
              <a:rPr lang="ru-RU" smtClean="0"/>
              <a:pPr/>
              <a:t>10.08.2022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345C-6BE1-4CAC-88A2-5759F48D0A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6263-0327-4EA0-A765-BB7D0F824751}" type="datetimeFigureOut">
              <a:rPr lang="ru-RU" smtClean="0"/>
              <a:pPr/>
              <a:t>10.08.2022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345C-6BE1-4CAC-88A2-5759F48D0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6263-0327-4EA0-A765-BB7D0F824751}" type="datetimeFigureOut">
              <a:rPr lang="ru-RU" smtClean="0"/>
              <a:pPr/>
              <a:t>10.08.2022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345C-6BE1-4CAC-88A2-5759F48D0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6263-0327-4EA0-A765-BB7D0F824751}" type="datetimeFigureOut">
              <a:rPr lang="ru-RU" smtClean="0"/>
              <a:pPr/>
              <a:t>10.08.2022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345C-6BE1-4CAC-88A2-5759F48D0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6263-0327-4EA0-A765-BB7D0F824751}" type="datetimeFigureOut">
              <a:rPr lang="ru-RU" smtClean="0"/>
              <a:pPr/>
              <a:t>10.08.2022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345C-6BE1-4CAC-88A2-5759F48D0A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0C6263-0327-4EA0-A765-BB7D0F824751}" type="datetimeFigureOut">
              <a:rPr lang="ru-RU" smtClean="0"/>
              <a:pPr/>
              <a:t>10.08.2022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F7345C-6BE1-4CAC-88A2-5759F48D0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eremok@edunor.ru" TargetMode="External"/><Relationship Id="rId2" Type="http://schemas.openxmlformats.org/officeDocument/2006/relationships/hyperlink" Target="tel:(383)308%2077%2055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teremoknr.edusite.r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301208"/>
            <a:ext cx="4816624" cy="132055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Педагог-психолог высшей категории МБДОУ – детского сада «Теремок»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Непомнящая Людмила Михайловна, 26.11.2020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8568952" cy="25477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 опыта работы </a:t>
            </a:r>
            <a:b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детско-родительского клуба «Мамина школа»</a:t>
            </a:r>
            <a:endParaRPr lang="ru-RU" sz="4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0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kern="150" dirty="0" smtClean="0">
                <a:effectLst/>
                <a:latin typeface="Times New Roman"/>
                <a:ea typeface="Calibri"/>
              </a:rPr>
              <a:t>МУНИЦИПАЛЬНОЕ КАЗЕННОЕ ДОШКОЛЬНОЕ ОБРАЗОВАТЕЛЬНОЕ УЧРЕЖДЕНИЕ НОВОСИБИРСКОГО РАЙОНА НОВОСИБИРСКОЙ ОБЛАСТИ – ДЕТСКИЙ САД КОМБИНИРОВАННОГО ВИДА «ТЕРЕМОК»</a:t>
            </a:r>
          </a:p>
          <a:p>
            <a:pPr algn="ctr">
              <a:spcAft>
                <a:spcPts val="0"/>
              </a:spcAft>
            </a:pPr>
            <a:r>
              <a:rPr lang="ru-RU" sz="1200" kern="150" dirty="0" smtClean="0">
                <a:latin typeface="Times New Roman"/>
                <a:ea typeface="Calibri"/>
              </a:rPr>
              <a:t>_______________________________________________________________________________________________________________</a:t>
            </a:r>
          </a:p>
          <a:p>
            <a:pPr algn="ctr" fontAlgn="b"/>
            <a:r>
              <a:rPr lang="ru-RU" sz="14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400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Краснообск</a:t>
            </a:r>
            <a:r>
              <a:rPr lang="ru-RU" sz="1400" b="0" i="0" dirty="0" smtClean="0">
                <a:effectLst/>
                <a:latin typeface="Times New Roman" pitchFamily="18" charset="0"/>
                <a:cs typeface="Times New Roman" pitchFamily="18" charset="0"/>
              </a:rPr>
              <a:t>, 1-й </a:t>
            </a:r>
            <a:r>
              <a:rPr lang="ru-RU" sz="14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1400" b="0" i="0" dirty="0" smtClean="0">
                <a:effectLst/>
                <a:latin typeface="Times New Roman" pitchFamily="18" charset="0"/>
                <a:cs typeface="Times New Roman" pitchFamily="18" charset="0"/>
              </a:rPr>
              <a:t>-л, </a:t>
            </a:r>
            <a:r>
              <a:rPr lang="ru-RU" sz="14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b="0" i="0" dirty="0" smtClean="0">
                <a:effectLst/>
                <a:latin typeface="Times New Roman" pitchFamily="18" charset="0"/>
                <a:cs typeface="Times New Roman" pitchFamily="18" charset="0"/>
              </a:rPr>
              <a:t>. 74</a:t>
            </a:r>
          </a:p>
          <a:p>
            <a:pPr algn="ctr" fontAlgn="base"/>
            <a:r>
              <a:rPr lang="ru-RU" sz="14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Тел.(383)308 77 55</a:t>
            </a:r>
            <a:r>
              <a:rPr lang="ru-RU" sz="14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4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  <a:hlinkClick r:id="rId3"/>
              </a:rPr>
              <a:t>teremok@edunor.ru</a:t>
            </a:r>
            <a:r>
              <a:rPr lang="ru-RU" sz="14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fontAlgn="base"/>
            <a:r>
              <a:rPr lang="ru-RU" sz="1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Официальный сайт: </a:t>
            </a:r>
            <a:r>
              <a:rPr lang="en-US" sz="14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  <a:hlinkClick r:id="rId4"/>
              </a:rPr>
              <a:t>https://teremoknr.edusite.ru</a:t>
            </a:r>
            <a:endParaRPr lang="en-US" sz="1400" b="0" i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en-US" sz="1200" b="0" i="0" dirty="0" smtClean="0">
              <a:solidFill>
                <a:srgbClr val="2D2F32"/>
              </a:solidFill>
              <a:effectLst/>
              <a:latin typeface="Roboto-Regular"/>
            </a:endParaRPr>
          </a:p>
          <a:p>
            <a:endParaRPr lang="ru-RU" sz="1200" kern="150" dirty="0">
              <a:effectLst/>
              <a:latin typeface="Times New Roman"/>
              <a:ea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57192"/>
            <a:ext cx="1987694" cy="148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645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496944" cy="55057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игрового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сеанса с детьми и их родителями: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Ритуал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приветствия 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 развивает навыки знакомства, позволяет поддерживать контакт, настраивает на общение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Разминка 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 настраивает на продуктивную деятельность, активизирует группу, поднимает настроение.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Основная часть 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 содержит блоки упражнений, направленных на решение задач программы.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Рефлексия 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 подведение итогов, возможность поддержать ребенка, укрепить позитивные детско-родительские отношения.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Ритуал прощания 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 способствует завершению занятия и укреплению чувства единства в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группе; совместное чаепитие.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25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60350"/>
            <a:ext cx="5051425" cy="619283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Основные методы работы с родителями  и детьми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Этюды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 (творческого и подражательно-исполнительского характера)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(словесные, музыкальные, творческие, дидактические)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художественных произведений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видеофильмов по тематике занятия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Моделирование и анализ заданных ситуаций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Импровизация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 взрослого и рассказы детей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Ситуации из жизни детей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арттерапии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Элементы музыкотерапии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Элементы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сказкотерапии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7171" name="Picture 3" descr="L:\ГРУППА 7\IMG_1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92150"/>
            <a:ext cx="3305175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L:\ГРУППА 7\IMG_13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789363"/>
            <a:ext cx="33909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963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408712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Многолетняя работа детско-родительского клуба «Мамина школа», особенно с детьми-инвалидами и детьми с нормой в совместной деятельности с родителями в системе отношений «родители-дети-педагоги» дает положительный результат: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 устраняет источник межличностных проблем;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 развивает позитивное взаимодействие;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 снижает число детско-родительских конфликтов;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 улучшает микроклимат семьи. </a:t>
            </a:r>
          </a:p>
          <a:p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Происходят изменения в личностно-эмоциональном развитии детей: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 повышается самооценка и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взаимооценка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;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 снижается конфликтность между детьми в группе и дома, развивается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эмпатия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;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 развиваются творческие способности, воображение, наблюдательность, познавательный интерес;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 формируются: чувство сопереживания, сотрудничества, самоуважения, уверенности в своих возможностях и себе. </a:t>
            </a:r>
          </a:p>
          <a:p>
            <a:endParaRPr lang="ru-RU" sz="240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1772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4679950" cy="6480175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ru-RU" sz="2800" dirty="0" smtClean="0"/>
              <a:t>В ходе выявления причин эмоциональных трудностей и нарушений у детей родители осознают, что проблемы ребенка в немалой степени связаны с их личным поведением. </a:t>
            </a:r>
            <a:br>
              <a:rPr lang="ru-RU" sz="2800" dirty="0" smtClean="0"/>
            </a:br>
            <a:r>
              <a:rPr lang="ru-RU" sz="2800" dirty="0" smtClean="0"/>
              <a:t>Родители  в общении с детьми научаются  придерживаться положения: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«Не рядом, не над ним, а вместе!».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341438"/>
            <a:ext cx="3817938" cy="3743325"/>
          </a:xfrm>
        </p:spPr>
      </p:pic>
    </p:spTree>
    <p:extLst>
      <p:ext uri="{BB962C8B-B14F-4D97-AF65-F5344CB8AC3E}">
        <p14:creationId xmlns:p14="http://schemas.microsoft.com/office/powerpoint/2010/main" val="2698697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640960" cy="5904656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Предполагаемые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получаемые результаты: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родителей: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знаний об играх, упражнениях и других способах взаимодействия с детьми;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овладение приемами взаимодействия с ребенком;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умения замечать и принимать индивидуальные проявления ребенка;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умения уважать желания и потребности ребенка;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умения быть активным соучастником ребенка в его деятельности.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детей: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навыков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обретение уверенности в себе;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навыков самоконтроля;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способности подчиняться общественно принятым нормам (что можно, нельзя), осознанно принимать простые правила;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агрессивности (использование в конструктивных целях, например, в игре).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868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208912" cy="52177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Динамику позитивных изменений, произошедших в детско-родительских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отношениях отслеживаю в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начале и в 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конце работы родительского клуба «Мамина школа»: 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анкетирование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 целью определения эффективности работы и предоставления им возможности осознать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приобретенный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опыт в общении с 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детьми;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тесты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«Кинетический рисунок семьи» (Р. Бернса, С. Кауфмана) и тест-опросник детско-родительских отношений (А.Я. Варга, В.В.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Столин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643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712968" cy="6192688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000"/>
              </a:spcAft>
              <a:buClr>
                <a:srgbClr val="F14124">
                  <a:lumMod val="75000"/>
                </a:srgbClr>
              </a:buClr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«Девять способов, как изменить человека, не нанося ему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1000"/>
              </a:spcAft>
              <a:buClr>
                <a:srgbClr val="F14124">
                  <a:lumMod val="75000"/>
                </a:srgbClr>
              </a:buClr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обиды и не вызывая негодования»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1.Начинайте с похвалы и искреннего признания достоинств человека.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Обращая внимание людей на их ошибки, делайте это в косвенной форме.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 Прежде чем критиковать другого, скажите о своих собственных ошибках.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4. Задавайте вопросы, вместо того чтобы отдавать приказания.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5. Давайте возможность человеку спасти своё лицо.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6. Хвалите за каждый, даже скромный его успех и будьте при этом искренними в своём признании и щедры в похвалах.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7. Создайте человеку доброе имя, чтобы он стал жить в соответствии с ним.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8. Пользуйтесь поощрением, сделайте так, чтобы недостаток, который вы хотите в человеке  исправить, выглядел легко исправимым, а дело, которым вы хотите его увлечь, легко выполнимым.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9. Делайте так, чтобы людям было приятно исполнить то, что вы хотите.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4248" y="6453336"/>
            <a:ext cx="2339752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 algn="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>Д. Карнеги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0881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352928" cy="6192688"/>
          </a:xfrm>
        </p:spPr>
        <p:txBody>
          <a:bodyPr>
            <a:normAutofit/>
          </a:bodyPr>
          <a:lstStyle/>
          <a:p>
            <a:r>
              <a:rPr lang="ru-RU" dirty="0"/>
              <a:t>Анкета для </a:t>
            </a:r>
            <a:r>
              <a:rPr lang="ru-RU" dirty="0" smtClean="0"/>
              <a:t>родителей</a:t>
            </a:r>
          </a:p>
          <a:p>
            <a:r>
              <a:rPr lang="ru-RU" sz="1600" dirty="0"/>
              <a:t>Уважаемые родители! Для того чтобы ваше участие в работе </a:t>
            </a:r>
            <a:r>
              <a:rPr lang="ru-RU" sz="1600" dirty="0" smtClean="0"/>
              <a:t>детско-родительского клуба «Мамина школа» </a:t>
            </a:r>
            <a:r>
              <a:rPr lang="ru-RU" sz="1600" dirty="0"/>
              <a:t>стало эффективным, просим ответить на следующие вопросы: </a:t>
            </a:r>
            <a:endParaRPr lang="ru-RU" sz="1600" dirty="0" smtClean="0"/>
          </a:p>
          <a:p>
            <a:r>
              <a:rPr lang="ru-RU" sz="1600" dirty="0" smtClean="0"/>
              <a:t>1.Сформулируйте </a:t>
            </a:r>
            <a:r>
              <a:rPr lang="ru-RU" sz="1600" dirty="0"/>
              <a:t>и запишите свои личные цели участия в работе клуба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Какие темы вы бы хотели обсудить с членами Клуба</a:t>
            </a:r>
            <a:r>
              <a:rPr lang="ru-RU" sz="1600" dirty="0" smtClean="0"/>
              <a:t>?</a:t>
            </a:r>
          </a:p>
          <a:p>
            <a:r>
              <a:rPr lang="ru-RU" sz="1600" dirty="0"/>
              <a:t>На тематических занятиях Клуба вам хотелось бы:- отработать приемы взаимодействия со своим ребенком;- разобрать сложную ситуацию из вашей жизни;- обменяться собственным опытом воспитания с педагогами и родителями;- узнать новые игры;- получить дополнительную теоритическую информацию по проблеме;-</a:t>
            </a:r>
            <a:r>
              <a:rPr lang="ru-RU" sz="1600" dirty="0" smtClean="0"/>
              <a:t>другое __________________________________________________________________________</a:t>
            </a:r>
          </a:p>
          <a:p>
            <a:r>
              <a:rPr lang="ru-RU" sz="1600" dirty="0"/>
              <a:t>Ваши пожелания____________________________________________________________________ </a:t>
            </a:r>
            <a:r>
              <a:rPr lang="ru-RU" sz="1600" dirty="0" smtClean="0"/>
              <a:t>_____________________________________________________________________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39765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мастер класс, новый год, мамина школа\IMG_477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63" y="348818"/>
            <a:ext cx="3769286" cy="282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мастер класс, новый год, мамина школа\IMG_47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88" y="1484784"/>
            <a:ext cx="441669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3744416" cy="28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048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346450" cy="2509837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4664"/>
            <a:ext cx="3346450" cy="2509837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3341687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42556"/>
            <a:ext cx="3346450" cy="25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61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6048672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дошкольного возраста 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 столько знакомится с миром, сколько учится предъявлять окружающим самого себя. Начинает формироваться самооценка, основанная на высказываниях и оценках родителей, закладываются основы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осваиваются первые механизмы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расширяется социальный круг общения. Это время отстаивания себя и своих интересов. Если взрослые неохотно следуют желаниям ребенка, то возрастают его недовольство и капризность. Ребенку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очень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полезно много двигаться, кувыркаться и крутиться. Но функция произвольности поведения пока очень слабая, он еще не может контролировать расход собственной энергии и успокаиваться тогда, когда силы уже на исходе.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Поэтому необходимо уметь самостоятельно снимать нервное напряжение и контролировать утомление организма</a:t>
            </a:r>
            <a:r>
              <a:rPr lang="ru-RU" dirty="0">
                <a:solidFill>
                  <a:srgbClr val="FF0000"/>
                </a:solidFill>
                <a:latin typeface="PT Serif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11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346450" cy="25098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4"/>
            <a:ext cx="3346450" cy="2509837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341687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48" y="3724275"/>
            <a:ext cx="3346450" cy="25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08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3346450" cy="25098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64704"/>
            <a:ext cx="3346450" cy="2509837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3346450" cy="2509837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17032"/>
            <a:ext cx="3346450" cy="25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67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3346450" cy="25098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4664"/>
            <a:ext cx="2336247" cy="3114997"/>
          </a:xfrm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2976"/>
            <a:ext cx="3346450" cy="2509837"/>
          </a:xfrm>
          <a:prstGeom prst="rect">
            <a:avLst/>
          </a:prstGeom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5024"/>
            <a:ext cx="3346450" cy="25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43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3346450" cy="25098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92696"/>
            <a:ext cx="3346450" cy="2509837"/>
          </a:xfrm>
        </p:spPr>
      </p:pic>
      <p:pic>
        <p:nvPicPr>
          <p:cNvPr id="7" name="Содержимое 4" descr="IMG_13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573016"/>
            <a:ext cx="3346450" cy="2509838"/>
          </a:xfrm>
          <a:prstGeom prst="rect">
            <a:avLst/>
          </a:prstGeom>
        </p:spPr>
      </p:pic>
      <p:pic>
        <p:nvPicPr>
          <p:cNvPr id="9" name="Содержимое 4" descr="IMG_13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645024"/>
            <a:ext cx="3346450" cy="250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69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IMG_3746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14437"/>
            <a:ext cx="3346450" cy="2509838"/>
          </a:xfrm>
        </p:spPr>
      </p:pic>
      <p:pic>
        <p:nvPicPr>
          <p:cNvPr id="10" name="Содержимое 9" descr="IMG_3747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214437"/>
            <a:ext cx="3346450" cy="250983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IMG_3753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14437"/>
            <a:ext cx="3346450" cy="2509838"/>
          </a:xfrm>
        </p:spPr>
      </p:pic>
      <p:pic>
        <p:nvPicPr>
          <p:cNvPr id="10" name="Содержимое 9" descr="IMG_3755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214437"/>
            <a:ext cx="3346450" cy="2509838"/>
          </a:xfrm>
        </p:spPr>
      </p:pic>
    </p:spTree>
    <p:extLst>
      <p:ext uri="{BB962C8B-B14F-4D97-AF65-F5344CB8AC3E}">
        <p14:creationId xmlns:p14="http://schemas.microsoft.com/office/powerpoint/2010/main" val="2258076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1347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860032" y="836712"/>
            <a:ext cx="3346450" cy="2509838"/>
          </a:xfrm>
        </p:spPr>
      </p:pic>
      <p:pic>
        <p:nvPicPr>
          <p:cNvPr id="8" name="Содержимое 7" descr="IMG_1348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1043608" y="980728"/>
            <a:ext cx="3346450" cy="2509838"/>
          </a:xfrm>
        </p:spPr>
      </p:pic>
      <p:pic>
        <p:nvPicPr>
          <p:cNvPr id="5" name="Содержимое 5" descr="IMG_13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789040"/>
            <a:ext cx="3346450" cy="2509838"/>
          </a:xfrm>
          <a:prstGeom prst="rect">
            <a:avLst/>
          </a:prstGeom>
        </p:spPr>
      </p:pic>
      <p:pic>
        <p:nvPicPr>
          <p:cNvPr id="7" name="Содержимое 4" descr="родительский клуб 0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789040"/>
            <a:ext cx="3346450" cy="250983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одительский клуб 043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3346450" cy="2509838"/>
          </a:xfrm>
        </p:spPr>
      </p:pic>
      <p:pic>
        <p:nvPicPr>
          <p:cNvPr id="6" name="Содержимое 5" descr="родительский клуб 065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899592" y="3140968"/>
            <a:ext cx="2606278" cy="3475037"/>
          </a:xfrm>
        </p:spPr>
      </p:pic>
      <p:pic>
        <p:nvPicPr>
          <p:cNvPr id="7" name="Содержимое 5" descr="родительский клуб 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933056"/>
            <a:ext cx="3346450" cy="2509838"/>
          </a:xfrm>
          <a:prstGeom prst="rect">
            <a:avLst/>
          </a:prstGeom>
        </p:spPr>
      </p:pic>
      <p:pic>
        <p:nvPicPr>
          <p:cNvPr id="8" name="Содержимое 4" descr="родительский клуб 049.jpg"/>
          <p:cNvPicPr>
            <a:picLocks noGrp="1" noChangeAspect="1"/>
          </p:cNvPicPr>
          <p:nvPr>
            <p:ph sz="quarter" idx="13"/>
          </p:nvPr>
        </p:nvPicPr>
        <p:blipFill>
          <a:blip r:embed="rId5" cstate="print"/>
          <a:stretch>
            <a:fillRect/>
          </a:stretch>
        </p:blipFill>
        <p:spPr>
          <a:xfrm>
            <a:off x="755576" y="2996952"/>
            <a:ext cx="2606278" cy="3475037"/>
          </a:xfrm>
        </p:spPr>
      </p:pic>
      <p:pic>
        <p:nvPicPr>
          <p:cNvPr id="9" name="Содержимое 5" descr="родительский клуб 0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476672"/>
            <a:ext cx="3346450" cy="250983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одительский клуб 063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3346450" cy="2509838"/>
          </a:xfrm>
        </p:spPr>
      </p:pic>
      <p:pic>
        <p:nvPicPr>
          <p:cNvPr id="6" name="Содержимое 5" descr="родительский клуб 062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476672"/>
            <a:ext cx="3346450" cy="2509838"/>
          </a:xfrm>
        </p:spPr>
      </p:pic>
      <p:pic>
        <p:nvPicPr>
          <p:cNvPr id="7" name="Содержимое 4" descr="родительский клуб 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429000"/>
            <a:ext cx="3346450" cy="2509838"/>
          </a:xfrm>
          <a:prstGeom prst="rect">
            <a:avLst/>
          </a:prstGeom>
        </p:spPr>
      </p:pic>
      <p:pic>
        <p:nvPicPr>
          <p:cNvPr id="8" name="Содержимое 5" descr="родительский клуб 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356992"/>
            <a:ext cx="3346450" cy="250983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одительский клуб 07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789040"/>
            <a:ext cx="3346450" cy="2509838"/>
          </a:xfrm>
        </p:spPr>
      </p:pic>
      <p:pic>
        <p:nvPicPr>
          <p:cNvPr id="6" name="Содержимое 5" descr="родительский клуб 076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836712"/>
            <a:ext cx="3346450" cy="2509838"/>
          </a:xfrm>
        </p:spPr>
      </p:pic>
      <p:pic>
        <p:nvPicPr>
          <p:cNvPr id="8" name="Содержимое 4" descr="IMG_13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789040"/>
            <a:ext cx="3346450" cy="2509838"/>
          </a:xfrm>
          <a:prstGeom prst="rect">
            <a:avLst/>
          </a:prstGeom>
        </p:spPr>
      </p:pic>
      <p:pic>
        <p:nvPicPr>
          <p:cNvPr id="9" name="Содержимое 7" descr="IMG_13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764704"/>
            <a:ext cx="3346450" cy="25098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8928992" cy="6480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Педагогам детского сада важно, чтобы родители не только владели педагогической информацией, но умели грамотно использовать ее при воспитании ребенка, учитывая его индивидуальные особенности. </a:t>
            </a:r>
          </a:p>
          <a:p>
            <a:pPr marL="4572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ФГОС дошкольного образования, одной из основных задач является создание благополучной социальной среды, на основе тесного сотрудничества всех участников воспитательного процесса, для решения такой задачи необходимо создание принципиально новых условий взаимодействия.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– лучшие педагоги для своего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341540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3759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14437"/>
            <a:ext cx="3346450" cy="2509838"/>
          </a:xfrm>
        </p:spPr>
      </p:pic>
      <p:pic>
        <p:nvPicPr>
          <p:cNvPr id="6" name="Содержимое 5" descr="IMG_3760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214437"/>
            <a:ext cx="3346450" cy="250983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IMG_375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14437"/>
            <a:ext cx="3346450" cy="2509838"/>
          </a:xfrm>
        </p:spPr>
      </p:pic>
      <p:pic>
        <p:nvPicPr>
          <p:cNvPr id="11" name="Содержимое 10" descr="IMG_3758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214437"/>
            <a:ext cx="3346450" cy="2509838"/>
          </a:xfrm>
        </p:spPr>
      </p:pic>
    </p:spTree>
    <p:extLst>
      <p:ext uri="{BB962C8B-B14F-4D97-AF65-F5344CB8AC3E}">
        <p14:creationId xmlns:p14="http://schemas.microsoft.com/office/powerpoint/2010/main" val="32935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59766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 каждого ребенка есть своя зона ближайшего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развития (по теории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Л.С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Выготского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это то,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 он уже умеет делать вместе со взрослым, но еще не способен сделать самостоятельно. Именно эти умения он готов осваивать в ближайшем будущем. Но для того, чтобы чему-то научить ребенка, нужно сделать это вместе с ним, основная роль здесь принадлежит родителям.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5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280920" cy="6264696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детско-родительского клуба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важным шагом в направлении повышения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-педагогической культуры родителей. А групповая работа, дает возможность снять ощущение единственности и уникальности собственных трудностей, позволяет получить обратную связь и ощущение поддержки и понимания со стороны дошкольного образовательного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учреждения.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клубе способствуют самореализации каждого и взаимообогащению всех. В нем создается особый микроклимат, для которого характерны уважение к личности ребенка, забота о каждом, доверительные отношения между родителями и детьми, родителями и педагогами.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02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352928" cy="619268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клуба – это групповая работа с родителями, реализующая несколько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функций: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Коммуникативную – функцию создания и сплочения родительского коллектива как совокупного субъекта педагогической деятельности;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Личностно-ориентированную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направленную на самоопределение, актуализацию личной ответственности, снятие ограничений и раскрытие ресурсов родителей;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Содержательную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направленную на решение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Инструментальную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позволяющую выработать навыки анализа реальных ситуаций, сформировать умения коллективной творческой деятельности, овладеть навыками самоорганизаций и самоуправления;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слушать и взаимодействовать с другими участниками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01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784976" cy="655272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Особенностью детско-родительского клуба «Мамина школа» является активное вовлечение семьи в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-образовательный процесс дошкольного учреждения. Взрослый может общаться со своим или чужим ребенком, другими родителями, воспитателями группы, педагогом-психологом и другими специалистами детского сада.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Занимаясь в детско-родительском клубе «Мамина школа»  и наблюдая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 своими детьми, учитывая их индивидуальные особенности и предпочтения, родители учатся совместной с ними деятельности, построению позитивных отношений, наполненных теплотой, вниманием и любовью. Дети учатся подчиняться общественно принятым нормам, осознавать себя и свои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желания.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Укрепляется и развивается их эмоциональная сфера. Игровое взаимодействие родителей с детьми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научиться снимать эмоционально-психическое напряжение и 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одновременно 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повышать двигательную активность. Кроме того, воздействие игры позитивно влияет на развитие мелкой и крупной моторики, оздоровление и нормализацию общего тонуса организма. Выполняя вместе с родителями различные упражнения, дети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научаются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управлять своими действиями и эмоциями.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78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280920" cy="597666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детско-родительского клуба «Мамина школа» рассчитана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 два учебных года и включает совместные детско-родительские занятия – досуги, праздники, спортивные мероприятия, конкурсы, а также занятия для родителей – консультации, деловые игры, лекции. Ограничений и противопоказаний на участие в программе нет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Занятия проводятся два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раза в месяц от 40 до 60 минут (в физкультурном зале, в кабинете педагога-психолога и ресурсной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комнате).  </a:t>
            </a:r>
            <a:endParaRPr lang="ru-RU" sz="32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781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388" y="188913"/>
            <a:ext cx="8785225" cy="640873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Встречи с родителями строятся по определенной </a:t>
            </a: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структур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800" b="1" i="1" dirty="0" smtClean="0">
                <a:latin typeface="Times New Roman" pitchFamily="18" charset="0"/>
                <a:cs typeface="Times New Roman" pitchFamily="18" charset="0"/>
              </a:rPr>
              <a:t>приветствие и анализ предыдущей встречи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, что помогает осознанию и пониманию родителями тесной взаимосвязи между всеми изучаемыми темами;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800" b="1" i="1" dirty="0" smtClean="0">
                <a:latin typeface="Times New Roman" pitchFamily="18" charset="0"/>
                <a:cs typeface="Times New Roman" pitchFamily="18" charset="0"/>
              </a:rPr>
              <a:t>теоретическая часть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, которая содержит конкретные знания и способы организации эффективного общения с ребенком;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800" b="1" i="1" dirty="0" smtClean="0">
                <a:latin typeface="Times New Roman" pitchFamily="18" charset="0"/>
                <a:cs typeface="Times New Roman" pitchFamily="18" charset="0"/>
              </a:rPr>
              <a:t>практические упражнения</a:t>
            </a:r>
            <a:r>
              <a:rPr lang="ru-RU" sz="88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выполняемые родителями в процессе обсуждения теоретических вопросов, подкрепляющие полученные теоретические сведения и подводящие родителей к осознанию и </a:t>
            </a:r>
            <a:r>
              <a:rPr lang="ru-RU" sz="8800" dirty="0" err="1" smtClean="0">
                <a:latin typeface="Times New Roman" pitchFamily="18" charset="0"/>
                <a:cs typeface="Times New Roman" pitchFamily="18" charset="0"/>
              </a:rPr>
              <a:t>отреагированию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своих собственных проблем (причины неприятия ребенка, негативные эмоциональные переживания из своего детства и т.д.), а также способствующие более глубокому пониманию родителями внутреннего мира ребенка;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800" b="1" i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, которое предполагает применение родителями полученных знаний в общении с ребенком дома и фиксацию собственных ощущений, реакций ребенка, изменений в поведении и во взаимоотношениях в семье в дневнике самоанализа.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Далее </a:t>
            </a:r>
            <a:r>
              <a:rPr lang="ru-RU" sz="8800" b="1" i="1" dirty="0" smtClean="0">
                <a:latin typeface="Times New Roman" pitchFamily="18" charset="0"/>
                <a:cs typeface="Times New Roman" pitchFamily="18" charset="0"/>
              </a:rPr>
              <a:t>совместные (родители + дети) подвижные и дидактические игры и упражнения,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например: П/и «Ручеек»; «Вышибало»;  дидактические: собери фигурку (набор </a:t>
            </a:r>
            <a:r>
              <a:rPr lang="ru-RU" sz="8800" dirty="0" err="1" smtClean="0">
                <a:latin typeface="Times New Roman" pitchFamily="18" charset="0"/>
                <a:cs typeface="Times New Roman" pitchFamily="18" charset="0"/>
              </a:rPr>
              <a:t>Фребеля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) или сочиняем сказку и др. </a:t>
            </a:r>
          </a:p>
        </p:txBody>
      </p:sp>
    </p:spTree>
    <p:extLst>
      <p:ext uri="{BB962C8B-B14F-4D97-AF65-F5344CB8AC3E}">
        <p14:creationId xmlns:p14="http://schemas.microsoft.com/office/powerpoint/2010/main" val="368256278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841</Words>
  <Application>Microsoft Office PowerPoint</Application>
  <PresentationFormat>Экран (4:3)</PresentationFormat>
  <Paragraphs>96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Воздушный поток</vt:lpstr>
      <vt:lpstr>Из опыта работы  детско-родительского клуба «Мамина школа»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ходе выявления причин эмоциональных трудностей и нарушений у детей родители осознают, что проблемы ребенка в немалой степени связаны с их личным поведением.  Родители  в общении с детьми научаются  придерживаться положения:  «Не рядом, не над ним, а вместе!».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опыта работы  детско-родительского клуба «Мамина школа»</dc:title>
  <dc:creator>user</dc:creator>
  <cp:lastModifiedBy>user</cp:lastModifiedBy>
  <cp:revision>35</cp:revision>
  <dcterms:created xsi:type="dcterms:W3CDTF">2020-11-18T04:09:58Z</dcterms:created>
  <dcterms:modified xsi:type="dcterms:W3CDTF">2022-08-10T05:41:34Z</dcterms:modified>
</cp:coreProperties>
</file>